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0" r:id="rId7"/>
    <p:sldId id="263" r:id="rId8"/>
    <p:sldId id="267" r:id="rId9"/>
    <p:sldId id="259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5" r:id="rId36"/>
    <p:sldId id="293" r:id="rId37"/>
    <p:sldId id="294" r:id="rId38"/>
    <p:sldId id="26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104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ulia.com/" TargetMode="External"/><Relationship Id="rId2" Type="http://schemas.openxmlformats.org/officeDocument/2006/relationships/hyperlink" Target="https://www.zillow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03CC-4F89-1398-03DE-976B5C232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Rental portal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5586E-5AB5-5AE6-CD24-42B18EDCB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605632"/>
            <a:ext cx="8637072" cy="977621"/>
          </a:xfrm>
        </p:spPr>
        <p:txBody>
          <a:bodyPr/>
          <a:lstStyle/>
          <a:p>
            <a:r>
              <a:rPr lang="en-US" dirty="0"/>
              <a:t>REPORT by George </a:t>
            </a:r>
            <a:r>
              <a:rPr lang="en-US" dirty="0" err="1"/>
              <a:t>chempumthara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5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64E4C9-8AF0-04BE-6CCC-0A25B36FF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8" r="-1" b="1383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2489E-36F4-E70B-1F21-B4A9614C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solidFill>
                  <a:srgbClr val="FFFFFE"/>
                </a:solidFill>
              </a:rPr>
              <a:t>IMPORTANT TRIGGERS FROM THE Database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0695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04C887-18F0-66BE-79D2-BEA983052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D5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2E776E-FBB6-5FEF-B95C-25505A887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6469" y="643467"/>
            <a:ext cx="55990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A16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03E308-B6ED-6446-FE67-67C0F5D2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48" y="643467"/>
            <a:ext cx="56559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7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00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9020C7D-F2E2-71BE-1929-582C01B43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875029"/>
            <a:ext cx="10905066" cy="31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BE42B-984C-973E-7EDB-01552362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IMPORTANT STORED PROCEDURE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7AAE5-E73B-AF42-ABD1-A4A6BA419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76604"/>
            <a:ext cx="6282919" cy="334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6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C5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C1F808-113A-F232-D5E1-438273CD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75140"/>
            <a:ext cx="10905066" cy="3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958EFD-021D-69B9-90D3-14D012506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0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76F71F-CFF7-B303-18DA-EDAE78A4E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34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73624-ED74-9C3F-78CA-3BCEA1868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956817"/>
            <a:ext cx="10905066" cy="29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843E-ED1F-7D35-5064-F38312C0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01142"/>
            <a:ext cx="9277676" cy="2419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robust and efficient portal system where users can rent and occupy a property.  A simple yet complex database where we can perform certain functionalities.</a:t>
            </a:r>
          </a:p>
          <a:p>
            <a:pPr marL="0" indent="0">
              <a:buNone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Something similar to Zillow and Trulia; Which are essentially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portals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handle such requests and data</a:t>
            </a:r>
          </a:p>
          <a:p>
            <a:pPr marL="0" indent="0">
              <a:buNone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41D6DC-EED2-497E-E96A-DAB13CA3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 THE PROJECT</a:t>
            </a:r>
          </a:p>
        </p:txBody>
      </p:sp>
    </p:spTree>
    <p:extLst>
      <p:ext uri="{BB962C8B-B14F-4D97-AF65-F5344CB8AC3E}">
        <p14:creationId xmlns:p14="http://schemas.microsoft.com/office/powerpoint/2010/main" val="377975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F9ED5F-0121-D8D1-2D52-F23799E30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84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99E234-BACB-194E-9CE2-44ED6A78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029887"/>
            <a:ext cx="10905066" cy="47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4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0253E-A96B-429B-C3BF-AE1A4AF7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IMPORTANT VIEW TABLE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D15228-D762-7EAC-6518-ADE5FEC9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478702"/>
            <a:ext cx="6282919" cy="3141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3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3C2A54-14A1-8B11-66E8-BEDF21E1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GRANTS FOR SPECIAL USER,ADMIN,MAINTENANCE,PROPERTY_MANAGERS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07ED9A-DAFB-7983-769C-F173F3F77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684678"/>
            <a:ext cx="9603274" cy="21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44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320BF7-3B09-F420-2290-D22361E15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07205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2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009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0F49AD-518D-7C7A-373B-CEB62534D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0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F11D-ADF0-974D-281A-EFD3AD5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OCCUPYING A PROPERTY AS A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AECC-6EAB-E9AD-C839-71A6ABA5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when a user wants to occupy a place a contract and transaction has to be made for such an action. Lets take </a:t>
            </a:r>
            <a:r>
              <a:rPr lang="en-US" dirty="0" err="1"/>
              <a:t>PropertyID</a:t>
            </a:r>
            <a:r>
              <a:rPr lang="en-US" dirty="0"/>
              <a:t> 202 for </a:t>
            </a:r>
            <a:r>
              <a:rPr lang="en-US" dirty="0" err="1"/>
              <a:t>userID</a:t>
            </a:r>
            <a:r>
              <a:rPr lang="en-US" dirty="0"/>
              <a:t> 4 in this case. STATUS SHOW User hasn’t occupied yet.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6E81-FECB-4824-4CE1-AC2B9C25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09" y="3143250"/>
            <a:ext cx="7772400" cy="26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6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BD6D-B4C1-8625-919A-9B38882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CONTRACT as property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A39C-F65B-8F09-5088-2C2B02C8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login as a </a:t>
            </a:r>
            <a:r>
              <a:rPr lang="en-US" dirty="0" err="1"/>
              <a:t>property_manager</a:t>
            </a:r>
            <a:r>
              <a:rPr lang="en-US" dirty="0"/>
              <a:t>(Refer to slide 23)</a:t>
            </a:r>
          </a:p>
          <a:p>
            <a:r>
              <a:rPr lang="en-US" dirty="0"/>
              <a:t>CALL </a:t>
            </a:r>
            <a:r>
              <a:rPr lang="en-US" dirty="0" err="1"/>
              <a:t>CreateContract</a:t>
            </a:r>
            <a:r>
              <a:rPr lang="en-US" dirty="0"/>
              <a:t>(202, '2023-12-15', '2023-12-28’, 1500);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A7340-45C2-80DB-8FBB-DBDEED19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90" y="3138365"/>
            <a:ext cx="6807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DF6DA-8C20-81FE-8650-E150C32A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90" y="4128965"/>
            <a:ext cx="775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748-7130-E82B-40AA-D27AFFA0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transaction as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F5BF-145E-68D8-6B0D-3E1E628A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as user1 (refer to slide 23)</a:t>
            </a:r>
          </a:p>
          <a:p>
            <a:r>
              <a:rPr lang="en-US" dirty="0"/>
              <a:t>Since transaction is for </a:t>
            </a:r>
            <a:r>
              <a:rPr lang="en-US" dirty="0" err="1"/>
              <a:t>ContractID</a:t>
            </a:r>
            <a:r>
              <a:rPr lang="en-US" dirty="0"/>
              <a:t> 18  we will deposit an amount of ex: 1000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EF5A-BACA-5C51-1F6C-3051FD44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650423"/>
            <a:ext cx="6134100" cy="195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35399-5E50-7352-F505-4025FEB2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429000"/>
            <a:ext cx="4749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B8C-9CAD-6965-C9F7-80ECFB3D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transaction status and contract tables it says…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928C7-272C-43E4-B4AF-2A47A92AF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14" y="2023217"/>
            <a:ext cx="9296400" cy="200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BF11-C6C8-B174-5E35-EAF2F6180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14" y="4199281"/>
            <a:ext cx="3187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10DA2-AA3B-C9C9-7D61-8730F136C607}"/>
              </a:ext>
            </a:extLst>
          </p:cNvPr>
          <p:cNvSpPr/>
          <p:nvPr/>
        </p:nvSpPr>
        <p:spPr>
          <a:xfrm>
            <a:off x="1557071" y="1584552"/>
            <a:ext cx="9099255" cy="2537251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454545"/>
                </a:solidFill>
                <a:latin typeface="+mj-lt"/>
                <a:ea typeface="+mj-ea"/>
                <a:cs typeface="+mj-cs"/>
              </a:rPr>
              <a:t>WHY? 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2FEA-872F-1A78-7CE3-556CC32E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610555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AS USER WE CAN CHECK THE BALANCE AMOUNT TO COMPLETE THE TRANSACTION AND START THE CONTRACT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E5E479-CC22-CDEB-8F1C-2644F8545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156331"/>
            <a:ext cx="4074766" cy="573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58324-E904-94AC-01B2-655DB56D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33" y="3437176"/>
            <a:ext cx="2184775" cy="15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96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128F-9B04-D9C8-A9B4-46CAAF66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PAY THE REMAINING BALANCE FOR THE CONTRACT TO OVERTURN..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63F76-64C5-2F10-5B14-7983EAA37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4135551"/>
            <a:ext cx="80518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6F544-29AF-7E24-2458-44CB23E2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14" y="2406434"/>
            <a:ext cx="7781421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8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DA90-8BAE-C320-FD7C-380841D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contract is ‘active’ user occupies the apt. for </a:t>
            </a:r>
            <a:r>
              <a:rPr lang="en-US" dirty="0" err="1"/>
              <a:t>userid</a:t>
            </a:r>
            <a:r>
              <a:rPr lang="en-US" dirty="0"/>
              <a:t>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3E1EE-444B-64AE-CC83-39D6F57EE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462" y="2763044"/>
            <a:ext cx="8661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2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EC2F-F9B6-E28A-D0AC-86A41825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sending a request or enquiry as user1 FOR PROPERTYID 202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560749-A799-0FEA-522C-23E807766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28" y="2784693"/>
            <a:ext cx="60452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44DD3-6FAE-6A27-E92A-80178D39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8" y="4038600"/>
            <a:ext cx="447040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D2A6D-04DD-243A-F998-A5FD2122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12" y="3980279"/>
            <a:ext cx="25400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C1DD3-26D2-114D-E737-20A693CE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08" y="4572850"/>
            <a:ext cx="4928755" cy="22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8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574-F494-51C2-B87C-CF32206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request as maintenance for </a:t>
            </a:r>
            <a:r>
              <a:rPr lang="en-US" dirty="0" err="1"/>
              <a:t>requestid</a:t>
            </a:r>
            <a:r>
              <a:rPr lang="en-US" dirty="0"/>
              <a:t> 402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3130A-DC19-0F61-CC6C-402D87C3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78210"/>
            <a:ext cx="92075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A383-CB54-0526-1498-F847A139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967210"/>
            <a:ext cx="7772400" cy="29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A654-DABC-2CFA-393B-8D8CD0AD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RATINGS AND REVIEW AS USER FOR PROPERTYID 205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53F3CE-296A-BFF5-5E5C-1B8A9F469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45494"/>
            <a:ext cx="52578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DD09C-5DDC-33CB-3EED-165A4C6F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622386"/>
            <a:ext cx="66675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7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226A-34F6-A76F-0672-FD7AB7FA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2846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As ‘admin’ he can analyze the entire log table for the transaction, which property and who lives in the property (using a view table)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72B53-6315-670E-CD23-552AAC5A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284" y="2189812"/>
            <a:ext cx="46863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F3CAD-CCBC-7FBA-55CC-2BE817D1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4" y="3267130"/>
            <a:ext cx="7772400" cy="21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25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A953-E947-DCBF-994D-7C8DC297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62441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AS ’ADMIN’ YOU CAN UPDATE THE ENTIRE CONTRACT TABLE TO CHECK IF ALL THE USERS CONTRACTS ARE ACTIVE OR EXPIRED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6EC2A-6DEA-999E-4DB3-247F9C40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checks whether the CURRDATE() is BEFORE OR AFTER </a:t>
            </a:r>
            <a:r>
              <a:rPr lang="en-US" dirty="0" err="1"/>
              <a:t>endDate</a:t>
            </a:r>
            <a:r>
              <a:rPr lang="en-US" dirty="0"/>
              <a:t> in the contracts table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B3233-FDAB-F053-FF84-0487EC96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22" y="2784764"/>
            <a:ext cx="32893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0022C-01BD-A45F-80F1-9B29CC0EC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3992834"/>
            <a:ext cx="7302500" cy="284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2D154-5139-F616-4CF9-6D58D68FA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41" y="2881856"/>
            <a:ext cx="3365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62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05F0-0405-6DDC-0459-99BC55A5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BA70-9B17-982F-F040-D8406AB6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Zillow Website: </a:t>
            </a:r>
            <a:r>
              <a:rPr lang="en-US" dirty="0">
                <a:hlinkClick r:id="rId2"/>
              </a:rPr>
              <a:t>https://www.zillow.com/</a:t>
            </a:r>
            <a:endParaRPr lang="en-US" dirty="0"/>
          </a:p>
          <a:p>
            <a:r>
              <a:rPr lang="en-US" dirty="0"/>
              <a:t>Trulia Website: </a:t>
            </a:r>
            <a:r>
              <a:rPr lang="en-US" dirty="0">
                <a:hlinkClick r:id="rId3"/>
              </a:rPr>
              <a:t>https://www.trulia.com/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4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5CD8-1E29-695A-2D5C-EA866E58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1C6C-664B-D269-E02A-1FC5E26D2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Relevance</a:t>
            </a:r>
          </a:p>
          <a:p>
            <a:r>
              <a:rPr lang="en-US" dirty="0"/>
              <a:t>Complex and Challenging</a:t>
            </a:r>
          </a:p>
          <a:p>
            <a:r>
              <a:rPr lang="en-US" dirty="0"/>
              <a:t>Transaction Handling</a:t>
            </a:r>
          </a:p>
          <a:p>
            <a:r>
              <a:rPr lang="en-US" dirty="0"/>
              <a:t>User Management</a:t>
            </a:r>
          </a:p>
          <a:p>
            <a:r>
              <a:rPr lang="en-US" dirty="0"/>
              <a:t>Improving Upon the USAGE of MySQL </a:t>
            </a:r>
          </a:p>
        </p:txBody>
      </p:sp>
    </p:spTree>
    <p:extLst>
      <p:ext uri="{BB962C8B-B14F-4D97-AF65-F5344CB8AC3E}">
        <p14:creationId xmlns:p14="http://schemas.microsoft.com/office/powerpoint/2010/main" val="284697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2492-DD8F-8547-EE72-5147E462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RELEVANT ENTITIES…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51AB8-B301-C400-4027-685C7156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UserDetails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PropertyDetails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Transactions</a:t>
            </a:r>
          </a:p>
          <a:p>
            <a:pPr marL="0" indent="0">
              <a:buNone/>
            </a:pPr>
            <a:r>
              <a:rPr lang="en-US" dirty="0"/>
              <a:t>Requests</a:t>
            </a:r>
          </a:p>
          <a:p>
            <a:pPr marL="0" indent="0">
              <a:buNone/>
            </a:pPr>
            <a:r>
              <a:rPr lang="en-US" dirty="0"/>
              <a:t>Contracts</a:t>
            </a:r>
          </a:p>
          <a:p>
            <a:pPr marL="0" indent="0">
              <a:buNone/>
            </a:pPr>
            <a:r>
              <a:rPr lang="en-US" dirty="0" err="1"/>
              <a:t>RatingsAndReview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26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26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952E2-17F2-EAD0-A669-7199D7CC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13" y="3748194"/>
            <a:ext cx="2942417" cy="24716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C01CD-1339-28D7-8D53-798E3102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47" y="509571"/>
            <a:ext cx="1734376" cy="2627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4739B-2FC3-07B8-F91F-1AABC959B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45" y="1080655"/>
            <a:ext cx="3709438" cy="46274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B124CD-C096-C9C7-BFDD-2C3766460482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 flipV="1">
            <a:off x="3701723" y="1823493"/>
            <a:ext cx="3000322" cy="157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A1838-4995-9B82-46DC-013DCE5100F4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>
            <a:off x="4021230" y="3394364"/>
            <a:ext cx="2680815" cy="158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F72E62-A5A1-40E8-C86A-A790A815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86" y="643467"/>
            <a:ext cx="2789468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0AE2D2-4C4A-598D-92E6-D0BC4973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5" y="3748194"/>
            <a:ext cx="2063811" cy="24716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menu&#10;&#10;Description automatically generated">
            <a:extLst>
              <a:ext uri="{FF2B5EF4-FFF2-40B4-BE49-F238E27FC236}">
                <a16:creationId xmlns:a16="http://schemas.microsoft.com/office/drawing/2014/main" id="{11E577C1-DE9C-F89D-136C-B0405333A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99" y="650497"/>
            <a:ext cx="1991656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D2B9DB3-C77F-9F85-8232-021838FB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059" y="650497"/>
            <a:ext cx="2729821" cy="557106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723E2-F633-6803-3F82-482CB54F0424}"/>
              </a:ext>
            </a:extLst>
          </p:cNvPr>
          <p:cNvCxnSpPr>
            <a:stCxn id="4" idx="1"/>
            <a:endCxn id="7" idx="3"/>
          </p:cNvCxnSpPr>
          <p:nvPr/>
        </p:nvCxnSpPr>
        <p:spPr>
          <a:xfrm flipH="1" flipV="1">
            <a:off x="3578354" y="1881294"/>
            <a:ext cx="1433945" cy="155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2CB09-1433-7B22-0878-9DAB2D13A0D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flipH="1">
            <a:off x="3206926" y="3436030"/>
            <a:ext cx="1805373" cy="154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D66E2E-4A8D-D1EC-6EE3-D70CD3F5BFD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7003955" y="3436030"/>
            <a:ext cx="157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3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26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26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B124CD-C096-C9C7-BFDD-2C3766460482}"/>
              </a:ext>
            </a:extLst>
          </p:cNvPr>
          <p:cNvCxnSpPr>
            <a:cxnSpLocks/>
          </p:cNvCxnSpPr>
          <p:nvPr/>
        </p:nvCxnSpPr>
        <p:spPr>
          <a:xfrm flipH="1" flipV="1">
            <a:off x="3701723" y="1780178"/>
            <a:ext cx="3000322" cy="157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A1838-4995-9B82-46DC-013DCE5100F4}"/>
              </a:ext>
            </a:extLst>
          </p:cNvPr>
          <p:cNvCxnSpPr>
            <a:cxnSpLocks/>
          </p:cNvCxnSpPr>
          <p:nvPr/>
        </p:nvCxnSpPr>
        <p:spPr>
          <a:xfrm flipH="1">
            <a:off x="4021230" y="3394364"/>
            <a:ext cx="2680815" cy="158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4E58EB72-43E7-DB6C-EC97-01439C45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45" y="1684963"/>
            <a:ext cx="2866068" cy="344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26CE8-FF68-B860-55F0-A08F303A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5" y="638175"/>
            <a:ext cx="2866068" cy="258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9375C-670B-0A8F-398B-29FC8AB1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44" y="4275856"/>
            <a:ext cx="2918086" cy="15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D1FC1-9D70-C0D9-979B-09431AF3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2798956"/>
            <a:ext cx="2667895" cy="680542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/>
              <a:t>er DIAGRAM</a:t>
            </a:r>
          </a:p>
        </p:txBody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1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2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843DE4-4956-2745-3EA8-62FA07E4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64" y="875013"/>
            <a:ext cx="6780538" cy="4404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26212-CF05-1D20-CB0F-10878B5ED640}"/>
              </a:ext>
            </a:extLst>
          </p:cNvPr>
          <p:cNvSpPr txBox="1"/>
          <p:nvPr/>
        </p:nvSpPr>
        <p:spPr>
          <a:xfrm>
            <a:off x="1746607" y="17568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2155</TotalTime>
  <Words>390</Words>
  <Application>Microsoft Macintosh PowerPoint</Application>
  <PresentationFormat>Widescreen</PresentationFormat>
  <Paragraphs>47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Gill Sans MT</vt:lpstr>
      <vt:lpstr>Gallery</vt:lpstr>
      <vt:lpstr>Rental portal database</vt:lpstr>
      <vt:lpstr>AIM OF  THE PROJECT</vt:lpstr>
      <vt:lpstr>PowerPoint Presentation</vt:lpstr>
      <vt:lpstr>OUTCOMES</vt:lpstr>
      <vt:lpstr>SOME RELEVANT ENTITIES…</vt:lpstr>
      <vt:lpstr>PowerPoint Presentation</vt:lpstr>
      <vt:lpstr>PowerPoint Presentation</vt:lpstr>
      <vt:lpstr>PowerPoint Presentation</vt:lpstr>
      <vt:lpstr>er DIAGRAM</vt:lpstr>
      <vt:lpstr>IMPORTANT TRIGGERS FROM THE Database</vt:lpstr>
      <vt:lpstr>PowerPoint Presentation</vt:lpstr>
      <vt:lpstr>PowerPoint Presentation</vt:lpstr>
      <vt:lpstr>PowerPoint Presentation</vt:lpstr>
      <vt:lpstr>PowerPoint Presentation</vt:lpstr>
      <vt:lpstr>IMPORTANT STORED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VIEW TABLE</vt:lpstr>
      <vt:lpstr>GRANTS FOR SPECIAL USER,ADMIN,MAINTENANCE,PROPERTY_MANAGERS</vt:lpstr>
      <vt:lpstr>PowerPoint Presentation</vt:lpstr>
      <vt:lpstr>PowerPoint Presentation</vt:lpstr>
      <vt:lpstr>STEPS FOR OCCUPYING A PROPERTY AS A USER</vt:lpstr>
      <vt:lpstr>LET’S CREATE A CONTRACT as property manager</vt:lpstr>
      <vt:lpstr>Let’s create a transaction as user</vt:lpstr>
      <vt:lpstr>But in transaction status and contract tables it says…</vt:lpstr>
      <vt:lpstr>AS USER WE CAN CHECK THE BALANCE AMOUNT TO COMPLETE THE TRANSACTION AND START THE CONTRACT</vt:lpstr>
      <vt:lpstr>NOW WE PAY THE REMAINING BALANCE FOR THE CONTRACT TO OVERTURN..</vt:lpstr>
      <vt:lpstr>Once contract is ‘active’ user occupies the apt. for userid 4</vt:lpstr>
      <vt:lpstr>Steps for sending a request or enquiry as user1 FOR PROPERTYID 202</vt:lpstr>
      <vt:lpstr>Responding to request as maintenance for requestid 402</vt:lpstr>
      <vt:lpstr>ADDING RATINGS AND REVIEW AS USER FOR PROPERTYID 205</vt:lpstr>
      <vt:lpstr>As ‘admin’ he can analyze the entire log table for the transaction, which property and who lives in the property (using a view table)</vt:lpstr>
      <vt:lpstr>AS ’ADMIN’ YOU CAN UPDATE THE ENTIRE CONTRACT TABLE TO CHECK IF ALL THE USERS CONTRACTS ARE ACTIVE OR EXPIRED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portal database</dc:title>
  <dc:creator>George Chempumthara</dc:creator>
  <cp:lastModifiedBy>George Chempumthara</cp:lastModifiedBy>
  <cp:revision>3</cp:revision>
  <dcterms:created xsi:type="dcterms:W3CDTF">2023-12-14T22:54:21Z</dcterms:created>
  <dcterms:modified xsi:type="dcterms:W3CDTF">2023-12-16T16:02:35Z</dcterms:modified>
</cp:coreProperties>
</file>